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5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59.jpeg" ContentType="image/jpeg"/>
  <Override PartName="/ppt/media/image18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35.png" ContentType="image/png"/>
  <Override PartName="/ppt/media/image17.png" ContentType="image/png"/>
  <Override PartName="/ppt/media/image5.png" ContentType="image/png"/>
  <Override PartName="/ppt/media/image72.png" ContentType="image/png"/>
  <Override PartName="/ppt/media/image58.png" ContentType="image/png"/>
  <Override PartName="/ppt/media/image23.png" ContentType="image/png"/>
  <Override PartName="/ppt/media/image6.jpeg" ContentType="image/jpeg"/>
  <Override PartName="/ppt/media/image71.png" ContentType="image/png"/>
  <Override PartName="/ppt/media/image29.png" ContentType="image/png"/>
  <Override PartName="/ppt/media/image69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jpeg" ContentType="image/jpeg"/>
  <Override PartName="/ppt/media/image11.png" ContentType="image/png"/>
  <Override PartName="/ppt/media/image48.png" ContentType="image/png"/>
  <Override PartName="/ppt/media/image61.png" ContentType="image/png"/>
  <Override PartName="/ppt/media/image24.png" ContentType="image/png"/>
  <Override PartName="/ppt/media/image73.jpeg" ContentType="image/jpeg"/>
  <Override PartName="/ppt/media/image65.png" ContentType="image/png"/>
  <Override PartName="/ppt/media/image64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36.png" ContentType="image/png"/>
  <Override PartName="/ppt/media/image40.png" ContentType="image/png"/>
  <Override PartName="/ppt/media/image4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405BF4E-CFE1-4CEC-9CA0-596B1BD5C951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1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B0A62B2-AE42-4C39-8707-5D100283024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FC8A187-27FD-4996-9148-888B97118FE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34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881D5DA-D342-4253-AD53-0770E0E6DB5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1360" cy="3081240"/>
          </a:xfrm>
          <a:prstGeom prst="rect">
            <a:avLst/>
          </a:prstGeom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498FE5D-59C4-4D7E-9C85-5BB16A3BCE1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github.com/er-ssmohanty/ibm_daas_capstone/blob/main/current_notebooks/lab_jupyter_launch_site_location.ipynb" TargetMode="External"/><Relationship Id="rId3" Type="http://schemas.openxmlformats.org/officeDocument/2006/relationships/hyperlink" Target="https://github.com/er-ssmohanty/ibm_daas_capstone/blob/main/final_notebooks/lab_jupyter_launch_site_location.ipynb" TargetMode="External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7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hyperlink" Target="https://github.com/er-ssmohanty/ibm_daas_capstone/blob/main/final_notebooks/SpaceX_Machine_Learning_Prediction_Part_5.ipynb" TargetMode="External"/><Relationship Id="rId4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88480" y="4568760"/>
            <a:ext cx="2509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13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099160" cy="6242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9D78F9-114D-414B-975E-222213549C3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770040" y="1825560"/>
            <a:ext cx="897048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540000" y="180000"/>
            <a:ext cx="1096920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20000" y="1324800"/>
            <a:ext cx="1256760" cy="4719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2880000" y="1324800"/>
            <a:ext cx="1976760" cy="4719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5580000" y="1324800"/>
            <a:ext cx="2696760" cy="4719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1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7"/>
          <p:cNvSpPr/>
          <p:nvPr/>
        </p:nvSpPr>
        <p:spPr>
          <a:xfrm>
            <a:off x="5220000" y="2340000"/>
            <a:ext cx="3776760" cy="536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4" name="CustomShape 8"/>
          <p:cNvSpPr/>
          <p:nvPr/>
        </p:nvSpPr>
        <p:spPr>
          <a:xfrm>
            <a:off x="5220000" y="3420000"/>
            <a:ext cx="3776760" cy="536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216000" indent="-2127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 marL="216000" indent="-21276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5" name="CustomShape 9"/>
          <p:cNvSpPr/>
          <p:nvPr/>
        </p:nvSpPr>
        <p:spPr>
          <a:xfrm>
            <a:off x="4860000" y="4320000"/>
            <a:ext cx="4316760" cy="536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 mean of landing outcome Column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get  the average success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6" name="CustomShape 10"/>
          <p:cNvSpPr/>
          <p:nvPr/>
        </p:nvSpPr>
        <p:spPr>
          <a:xfrm>
            <a:off x="1080000" y="4500000"/>
            <a:ext cx="2876760" cy="5367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7" name="CustomShape 11"/>
          <p:cNvSpPr/>
          <p:nvPr/>
        </p:nvSpPr>
        <p:spPr>
          <a:xfrm>
            <a:off x="1440000" y="5580000"/>
            <a:ext cx="1616760" cy="5367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8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15"/>
          <p:cNvSpPr/>
          <p:nvPr/>
        </p:nvSpPr>
        <p:spPr>
          <a:xfrm flipH="1">
            <a:off x="3960000" y="46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16"/>
          <p:cNvSpPr/>
          <p:nvPr/>
        </p:nvSpPr>
        <p:spPr>
          <a:xfrm flipH="1">
            <a:off x="2160000" y="504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7107080-FE9C-497C-AA10-ED4FA3B912C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2764679-BA0C-486A-B8E9-2BA8581D352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770040" y="180648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20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9347E4-81F2-4193-8B84-B5EE92FB301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720000" y="1874880"/>
            <a:ext cx="1051056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circles and markers on all launch sites on the world map using the coordinates of launch-sites.</a:t>
            </a:r>
            <a:endParaRPr b="0" lang="en-IN" sz="1800" spc="-1" strike="noStrike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For each launches in the data frame,then we, added a folium.Marker to marker cluster and we distinguished the mission success of launch records by using </a:t>
            </a:r>
            <a:r>
              <a:rPr b="0" lang="en-US" sz="1800" spc="-1" strike="noStrike">
                <a:solidFill>
                  <a:srgbClr val="158466"/>
                </a:solidFill>
                <a:latin typeface="Abadi"/>
                <a:ea typeface="DejaVu Sans"/>
              </a:rPr>
              <a:t>green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markers for </a:t>
            </a:r>
            <a:r>
              <a:rPr b="0" lang="en-US" sz="1800" spc="-1" strike="noStrike">
                <a:solidFill>
                  <a:srgbClr val="158466"/>
                </a:solidFill>
                <a:latin typeface="Abadi"/>
                <a:ea typeface="DejaVu Sans"/>
              </a:rPr>
              <a:t>successful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mission outcomes and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red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ones for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failed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missions.</a:t>
            </a:r>
            <a:endParaRPr b="0" lang="en-IN" sz="1800" spc="-1" strike="noStrike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Then we marked down a point on the closest coastline using ‘MousePosition’ and calculated the distance between the coastline point and the launch site.</a:t>
            </a:r>
            <a:endParaRPr b="0" lang="en-IN" sz="1800" spc="-1" strike="noStrike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IN" sz="1800" spc="-1" strike="noStrike">
                <a:latin typeface="Abadi"/>
              </a:rPr>
              <a:t>After obtaining its coordinate, create a folium.Marker to show the distance and then we drew a PolyLine between a launch site to the selected coastline point.</a:t>
            </a:r>
            <a:endParaRPr b="0" lang="en-IN" sz="1800" spc="-1" strike="noStrike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is the </a:t>
            </a:r>
            <a:r>
              <a:rPr b="0" lang="en-US" sz="18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the notebook containing the codes and result of interactive map with folium.</a:t>
            </a:r>
            <a:endParaRPr b="0" lang="en-IN" sz="1800" spc="-1" strike="noStrike">
              <a:latin typeface="Abadi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badi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badi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E55C1C-91FC-4DEF-A516-8543BCBBBEF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DE2335E-09D1-4284-97F6-D3D379D5EAD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840960" y="1807200"/>
            <a:ext cx="7063560" cy="16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5E2B0E5-5339-4D47-808B-B1DA614ECED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AB801EA-A0F9-4B3F-9976-B4A7F6459D1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865080" y="2057400"/>
            <a:ext cx="3927240" cy="38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4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2"/>
          <a:stretch/>
        </p:blipFill>
        <p:spPr>
          <a:xfrm>
            <a:off x="2160000" y="1260000"/>
            <a:ext cx="7198200" cy="41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3676CDF9-CE6E-41A5-88B7-72FF859F216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958680" y="2113200"/>
            <a:ext cx="5162040" cy="331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609120" y="1811160"/>
            <a:ext cx="5352480" cy="3561840"/>
          </a:xfrm>
          <a:prstGeom prst="rect">
            <a:avLst/>
          </a:prstGeom>
          <a:ln w="0">
            <a:noFill/>
          </a:ln>
        </p:spPr>
      </p:pic>
      <p:sp>
        <p:nvSpPr>
          <p:cNvPr id="409" name="CustomShape 2"/>
          <p:cNvSpPr/>
          <p:nvPr/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shows the relationship between flight number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DejaVu Sans"/>
              </a:rPr>
              <a:t>successful missions are orange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failed missions are blue in colour.</a:t>
            </a:r>
            <a:endParaRPr b="0" lang="en-IN" sz="1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horizontal axis shows the flight number.</a:t>
            </a:r>
            <a:endParaRPr b="0" lang="en-IN" sz="1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D866924-0BEA-4C7D-BAEA-19DE1138A72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8458200" cy="48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540000" y="1604520"/>
            <a:ext cx="5398200" cy="4333680"/>
          </a:xfrm>
          <a:prstGeom prst="rect">
            <a:avLst/>
          </a:prstGeom>
          <a:ln w="0">
            <a:noFill/>
          </a:ln>
        </p:spPr>
      </p:pic>
      <p:sp>
        <p:nvSpPr>
          <p:cNvPr id="415" name="CustomShape 2"/>
          <p:cNvSpPr/>
          <p:nvPr/>
        </p:nvSpPr>
        <p:spPr>
          <a:xfrm>
            <a:off x="623232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This scatter plot shows the relationship between payload mass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successful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orange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in colour and datapoints of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failed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 blue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in colour.</a:t>
            </a:r>
            <a:endParaRPr b="0" lang="en-IN" sz="1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horizontal axis shows the payload mass(in KG).</a:t>
            </a:r>
            <a:endParaRPr b="0" lang="en-IN" sz="1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7E0162E-750B-4D6E-8D2B-EF84B2E6F44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770040" y="2082240"/>
            <a:ext cx="3927240" cy="38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2"/>
          <a:stretch/>
        </p:blipFill>
        <p:spPr>
          <a:xfrm>
            <a:off x="1080000" y="1345680"/>
            <a:ext cx="9358560" cy="467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E8FE1B6-A8BC-475E-B0D3-1B5664CDA08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770040" y="2082240"/>
            <a:ext cx="3927240" cy="38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4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2"/>
          <a:stretch/>
        </p:blipFill>
        <p:spPr>
          <a:xfrm>
            <a:off x="725400" y="1604520"/>
            <a:ext cx="5120640" cy="3975840"/>
          </a:xfrm>
          <a:prstGeom prst="rect">
            <a:avLst/>
          </a:prstGeom>
          <a:ln w="0">
            <a:noFill/>
          </a:ln>
        </p:spPr>
      </p:pic>
      <p:sp>
        <p:nvSpPr>
          <p:cNvPr id="425" name="CustomShape 5"/>
          <p:cNvSpPr/>
          <p:nvPr/>
        </p:nvSpPr>
        <p:spPr>
          <a:xfrm>
            <a:off x="6231960" y="1604520"/>
            <a:ext cx="5352840" cy="39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column chart shows the average success rate of space missions launched to different types of orbits.</a:t>
            </a:r>
            <a:endParaRPr b="0" lang="en-IN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Those orbital targets are Sun Synchronous Orbit, Polar Orbit,  International Space Station, (High/Low/Middle/Very-Low) Earth Orbit, Geostationary  Orbit, Geostationary Transfer Orbit and First Lagrangian Point(ESA L1).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0B42921-A16A-46CA-A91E-34DA4CF3EB9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770040" y="2069640"/>
            <a:ext cx="3927240" cy="38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2"/>
          <a:stretch/>
        </p:blipFill>
        <p:spPr>
          <a:xfrm>
            <a:off x="1080000" y="1800000"/>
            <a:ext cx="5159880" cy="3540960"/>
          </a:xfrm>
          <a:prstGeom prst="rect">
            <a:avLst/>
          </a:prstGeom>
          <a:ln w="0">
            <a:noFill/>
          </a:ln>
        </p:spPr>
      </p:pic>
      <p:sp>
        <p:nvSpPr>
          <p:cNvPr id="430" name="CustomShape 4"/>
          <p:cNvSpPr/>
          <p:nvPr/>
        </p:nvSpPr>
        <p:spPr>
          <a:xfrm>
            <a:off x="6480000" y="1800000"/>
            <a:ext cx="4678560" cy="18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flight number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513409-DF85-4F3E-BFC2-3B5297FA0E7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70040" y="2057400"/>
            <a:ext cx="3927240" cy="38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770040" y="1857600"/>
            <a:ext cx="5150520" cy="3540960"/>
          </a:xfrm>
          <a:prstGeom prst="rect">
            <a:avLst/>
          </a:prstGeom>
          <a:ln w="0">
            <a:noFill/>
          </a:ln>
        </p:spPr>
      </p:pic>
      <p:sp>
        <p:nvSpPr>
          <p:cNvPr id="435" name="CustomShape 4"/>
          <p:cNvSpPr/>
          <p:nvPr/>
        </p:nvSpPr>
        <p:spPr>
          <a:xfrm>
            <a:off x="6300000" y="1800000"/>
            <a:ext cx="4858560" cy="444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pay load mass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payload mass given here in the horizontal axis is in the unit of Killogram.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missions with heavier payloads are more likely to be successfull.</a:t>
            </a:r>
            <a:endParaRPr b="0" lang="en-IN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case of lighter payloads, 1</a:t>
            </a:r>
            <a:r>
              <a:rPr b="0" lang="en-IN" sz="1800" spc="-1" strike="noStrike" baseline="14000000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Lagrangian point, Sun Synchronous Orbit and High Earth Orbit mission are more likely be successful.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EEDFED1-53E7-441C-A32F-D6799382D8A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770040" y="2069640"/>
            <a:ext cx="3927240" cy="38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2"/>
          <a:stretch/>
        </p:blipFill>
        <p:spPr>
          <a:xfrm>
            <a:off x="900000" y="1688760"/>
            <a:ext cx="4664520" cy="3464640"/>
          </a:xfrm>
          <a:prstGeom prst="rect">
            <a:avLst/>
          </a:prstGeom>
          <a:ln w="0">
            <a:noFill/>
          </a:ln>
        </p:spPr>
      </p:pic>
      <p:sp>
        <p:nvSpPr>
          <p:cNvPr id="440" name="CustomShape 4"/>
          <p:cNvSpPr/>
          <p:nvPr/>
        </p:nvSpPr>
        <p:spPr>
          <a:xfrm>
            <a:off x="6120000" y="1620000"/>
            <a:ext cx="5038560" cy="18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graph shows the average success rate of different orbital destinations over the year.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a positive trend here where space launches are more likely to be successful in each successive year than the previous one in all orbit types.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D818DF6-CEF9-44CB-8424-B07B6017F1B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2"/>
          <a:stretch/>
        </p:blipFill>
        <p:spPr>
          <a:xfrm>
            <a:off x="1457640" y="2355840"/>
            <a:ext cx="3941280" cy="250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18F5D2E-0F66-4A4A-89FF-83003C1EB5D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828360" y="1440000"/>
            <a:ext cx="9970560" cy="321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DCB942D2-926E-43C6-BC46-5005EB1DC86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959040" y="2684880"/>
            <a:ext cx="4012920" cy="10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E2FFE9-E4E4-4AAB-BA94-4AAC0F538C8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2"/>
          <a:stretch/>
        </p:blipFill>
        <p:spPr>
          <a:xfrm>
            <a:off x="900000" y="1980000"/>
            <a:ext cx="4205880" cy="30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D2E4607-CCDE-40A4-B245-069CA561B58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2"/>
          <a:stretch/>
        </p:blipFill>
        <p:spPr>
          <a:xfrm>
            <a:off x="900000" y="2700000"/>
            <a:ext cx="3922200" cy="182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E441166-AB9E-448A-84B7-D84570C64A0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>
            <a:off x="1107360" y="2520000"/>
            <a:ext cx="3931560" cy="189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4486E44-EE61-4C4B-8E46-72F557146D2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2"/>
          <a:stretch/>
        </p:blipFill>
        <p:spPr>
          <a:xfrm>
            <a:off x="1980000" y="1389240"/>
            <a:ext cx="7017480" cy="256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D6D0869-6688-4FC0-B941-CE2554D7E75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1116720" y="2160000"/>
            <a:ext cx="3922200" cy="258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39FDE76-D96A-4FEE-9EDB-99E7B0239DE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5626800" cy="456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8EC228-F4B8-4F61-A86E-F13881428A6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2"/>
          <a:stretch/>
        </p:blipFill>
        <p:spPr>
          <a:xfrm>
            <a:off x="1800000" y="1440000"/>
            <a:ext cx="6950880" cy="215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1E8200F-386F-4DA3-8D92-0A1C07C5A1E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4826880" cy="393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27F915F-DC1D-42B1-BAE4-19406335B8A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8794DBB2-ED48-4C7E-B4AA-5748FEDE8A6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828000" y="538560"/>
            <a:ext cx="105249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958680" y="2521440"/>
            <a:ext cx="5655960" cy="18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356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356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D7F37A5-379A-4A16-A3A5-B1CA7CBB146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18DA2D6-9E7E-439E-B3A6-4C2B8249198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770040" y="1690560"/>
            <a:ext cx="8592840" cy="430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B157EAB-4B5C-483F-B8CA-E024C65060F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770040" y="1825560"/>
            <a:ext cx="974052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2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rate of different launch sites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7019280" cy="437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0242DE6-1F09-42F4-87A3-81298969445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734040" y="1825560"/>
            <a:ext cx="1054656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with the highest success rate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6285240" cy="4638600"/>
          </a:xfrm>
          <a:prstGeom prst="rect">
            <a:avLst/>
          </a:prstGeom>
          <a:ln w="0">
            <a:noFill/>
          </a:ln>
        </p:spPr>
      </p:pic>
      <p:sp>
        <p:nvSpPr>
          <p:cNvPr id="500" name="CustomShape 4"/>
          <p:cNvSpPr/>
          <p:nvPr/>
        </p:nvSpPr>
        <p:spPr>
          <a:xfrm>
            <a:off x="7185960" y="1440000"/>
            <a:ext cx="41533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C4EFEA7-B17F-4C27-9FBB-E75DA3ADDA5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770040" y="1825560"/>
            <a:ext cx="1040976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 Launch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Outcome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2"/>
          <a:stretch/>
        </p:blipFill>
        <p:spPr>
          <a:xfrm>
            <a:off x="1620000" y="1224000"/>
            <a:ext cx="9491040" cy="3815280"/>
          </a:xfrm>
          <a:prstGeom prst="rect">
            <a:avLst/>
          </a:prstGeom>
          <a:ln w="0">
            <a:noFill/>
          </a:ln>
        </p:spPr>
      </p:pic>
      <p:sp>
        <p:nvSpPr>
          <p:cNvPr id="505" name="CustomShape 4"/>
          <p:cNvSpPr/>
          <p:nvPr/>
        </p:nvSpPr>
        <p:spPr>
          <a:xfrm>
            <a:off x="1440000" y="5400000"/>
            <a:ext cx="9179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here that ‘FT’  booster version category has higher success rate.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9919A51-DC34-4F66-AE8C-D64E0401A4D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770040" y="2082240"/>
            <a:ext cx="5320800" cy="38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2"/>
          <a:stretch/>
        </p:blipFill>
        <p:spPr>
          <a:xfrm>
            <a:off x="900000" y="1031760"/>
            <a:ext cx="6942960" cy="4857120"/>
          </a:xfrm>
          <a:prstGeom prst="rect">
            <a:avLst/>
          </a:prstGeom>
          <a:ln w="0">
            <a:noFill/>
          </a:ln>
        </p:spPr>
      </p:pic>
      <p:sp>
        <p:nvSpPr>
          <p:cNvPr id="511" name="CustomShape 4"/>
          <p:cNvSpPr/>
          <p:nvPr/>
        </p:nvSpPr>
        <p:spPr>
          <a:xfrm>
            <a:off x="7920000" y="1260000"/>
            <a:ext cx="377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As we can see, all the </a:t>
            </a:r>
            <a:r>
              <a:rPr b="0" lang="en-IN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rial"/>
                <a:hlinkClick r:id="rId3"/>
              </a:rPr>
              <a:t>models</a:t>
            </a:r>
            <a:r>
              <a:rPr b="0" lang="en-IN" sz="1800" spc="-1" strike="noStrike">
                <a:solidFill>
                  <a:srgbClr val="0563c1"/>
                </a:solidFill>
                <a:highlight>
                  <a:srgbClr val="ffffff"/>
                </a:highlight>
                <a:latin typeface="Arial"/>
              </a:rPr>
              <a:t> perform equally well on test sets.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4BF4782-8452-418A-8F35-AB808EA99A5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770040" y="2057400"/>
            <a:ext cx="9473040" cy="38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15" name="" descr=""/>
          <p:cNvPicPr/>
          <p:nvPr/>
        </p:nvPicPr>
        <p:blipFill>
          <a:blip r:embed="rId2"/>
          <a:stretch/>
        </p:blipFill>
        <p:spPr>
          <a:xfrm>
            <a:off x="1071360" y="1620000"/>
            <a:ext cx="4868280" cy="3776760"/>
          </a:xfrm>
          <a:prstGeom prst="rect">
            <a:avLst/>
          </a:prstGeom>
          <a:ln w="0">
            <a:noFill/>
          </a:ln>
        </p:spPr>
      </p:pic>
      <p:sp>
        <p:nvSpPr>
          <p:cNvPr id="516" name="CustomShape 4"/>
          <p:cNvSpPr/>
          <p:nvPr/>
        </p:nvSpPr>
        <p:spPr>
          <a:xfrm>
            <a:off x="6660000" y="1800000"/>
            <a:ext cx="449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is the confusion matrix of KNN model as well as of others too since all of them performed equally upon being given the testset.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8CC7788-A084-426B-AE10-60F8B868930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770040" y="1874880"/>
            <a:ext cx="589896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944892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329709A-623B-49BB-935E-443080E1C52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9D38856-7886-4E55-B5A3-6F1256CAEB0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770040" y="1859400"/>
            <a:ext cx="1051056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81806DD-D464-4AA7-BDA8-C49C72C1725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770040" y="1580760"/>
            <a:ext cx="10099800" cy="52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35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35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35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35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35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35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35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35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35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24CE013-E828-4B02-8AA3-83F6C2343C1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770040" y="1825560"/>
            <a:ext cx="10510560" cy="43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</a:t>
            </a:r>
            <a:r>
              <a:rPr b="0" lang="en-US" sz="2200" spc="-1" strike="noStrike">
                <a:solidFill>
                  <a:srgbClr val="e6e905"/>
                </a:solidFill>
                <a:latin typeface="Abadi"/>
                <a:ea typeface="DejaVu Sans"/>
              </a:rPr>
              <a:t>SpaceX API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E9D8F4B-4CC4-45CE-9977-3B394A9F0E6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20800" y="1800360"/>
            <a:ext cx="4635360" cy="42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5910120" y="1792440"/>
            <a:ext cx="5455800" cy="420192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5940000" y="1800000"/>
            <a:ext cx="1435680" cy="3556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8280000" y="1972440"/>
            <a:ext cx="2695680" cy="5432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6120000" y="3060000"/>
            <a:ext cx="3055680" cy="715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8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0"/>
          <p:cNvSpPr/>
          <p:nvPr/>
        </p:nvSpPr>
        <p:spPr>
          <a:xfrm>
            <a:off x="7740000" y="3960000"/>
            <a:ext cx="3415680" cy="715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41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2"/>
          <p:cNvSpPr/>
          <p:nvPr/>
        </p:nvSpPr>
        <p:spPr>
          <a:xfrm>
            <a:off x="6143400" y="4860000"/>
            <a:ext cx="4472280" cy="355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3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4"/>
          <p:cNvSpPr/>
          <p:nvPr/>
        </p:nvSpPr>
        <p:spPr>
          <a:xfrm>
            <a:off x="7560000" y="5580000"/>
            <a:ext cx="1795680" cy="3556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5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8714880" y="6025680"/>
            <a:ext cx="27381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229DA02-7DBD-4F3E-85B7-C3AA71B0BA4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922320" y="1792440"/>
            <a:ext cx="3927240" cy="38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35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70040" y="53856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>
            <a:off x="922320" y="691200"/>
            <a:ext cx="10510560" cy="54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5910120" y="1792440"/>
            <a:ext cx="5455800" cy="420192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1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7"/>
          <p:cNvSpPr/>
          <p:nvPr/>
        </p:nvSpPr>
        <p:spPr>
          <a:xfrm>
            <a:off x="5910120" y="1792440"/>
            <a:ext cx="5455800" cy="420192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5940000" y="1800000"/>
            <a:ext cx="1435680" cy="3556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8280000" y="1972440"/>
            <a:ext cx="2695680" cy="5432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5" name="CustomShape 10"/>
          <p:cNvSpPr/>
          <p:nvPr/>
        </p:nvSpPr>
        <p:spPr>
          <a:xfrm>
            <a:off x="6120000" y="3060720"/>
            <a:ext cx="3055680" cy="715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6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2"/>
          <p:cNvSpPr/>
          <p:nvPr/>
        </p:nvSpPr>
        <p:spPr>
          <a:xfrm>
            <a:off x="7740000" y="3960720"/>
            <a:ext cx="3415680" cy="715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8" name="CustomShape 13"/>
          <p:cNvSpPr/>
          <p:nvPr/>
        </p:nvSpPr>
        <p:spPr>
          <a:xfrm>
            <a:off x="6143400" y="4860000"/>
            <a:ext cx="3033000" cy="8964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9" name="CustomShape 14"/>
          <p:cNvSpPr/>
          <p:nvPr/>
        </p:nvSpPr>
        <p:spPr>
          <a:xfrm>
            <a:off x="9540000" y="5400000"/>
            <a:ext cx="1465920" cy="3556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0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2022-01-31T23:54:22Z</dcterms:modified>
  <cp:revision>258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